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8" r:id="rId3"/>
    <p:sldId id="261" r:id="rId4"/>
    <p:sldId id="268" r:id="rId5"/>
    <p:sldId id="264" r:id="rId6"/>
    <p:sldId id="262" r:id="rId7"/>
    <p:sldId id="263" r:id="rId8"/>
    <p:sldId id="259" r:id="rId9"/>
    <p:sldId id="267" r:id="rId10"/>
    <p:sldId id="266" r:id="rId11"/>
    <p:sldId id="269" r:id="rId12"/>
    <p:sldId id="260"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1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7165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39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29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039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82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56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12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4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36598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36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3001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99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871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65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3817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18399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docs.live.net/2a4937e8f945b845/Documentos/io/DIPLOMADO/-ideologia-y-curriculo.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s-CL" smtClean="0"/>
              <a:t>¿Está la escuela actual en crisis?</a:t>
            </a:r>
            <a:endParaRPr lang="en-US" dirty="0"/>
          </a:p>
        </p:txBody>
      </p:sp>
      <p:sp>
        <p:nvSpPr>
          <p:cNvPr id="3" name="Subtítulo 2"/>
          <p:cNvSpPr>
            <a:spLocks noGrp="1"/>
          </p:cNvSpPr>
          <p:nvPr>
            <p:ph type="subTitle" idx="1"/>
          </p:nvPr>
        </p:nvSpPr>
        <p:spPr/>
        <p:txBody>
          <a:bodyPr>
            <a:normAutofit/>
          </a:bodyPr>
          <a:lstStyle/>
          <a:p>
            <a:r>
              <a:rPr lang="es-CL" sz="2600" b="1" smtClean="0">
                <a:solidFill>
                  <a:srgbClr val="0070C0"/>
                </a:solidFill>
              </a:rPr>
              <a:t>LIDERAZGO PEDAGÓGICO CRÍTICO</a:t>
            </a:r>
            <a:endParaRPr lang="es-CL" sz="2600" b="1">
              <a:solidFill>
                <a:srgbClr val="0070C0"/>
              </a:solidFill>
            </a:endParaRPr>
          </a:p>
          <a:p>
            <a:r>
              <a:rPr lang="es-CL" sz="2000" b="1" smtClean="0">
                <a:solidFill>
                  <a:srgbClr val="0070C0"/>
                </a:solidFill>
              </a:rPr>
              <a:t>Liderazgo en pandemia</a:t>
            </a:r>
            <a:endParaRPr lang="es-CL" sz="2000" b="1" dirty="0" smtClean="0">
              <a:solidFill>
                <a:srgbClr val="0070C0"/>
              </a:solidFill>
            </a:endParaRPr>
          </a:p>
        </p:txBody>
      </p:sp>
    </p:spTree>
    <p:extLst>
      <p:ext uri="{BB962C8B-B14F-4D97-AF65-F5344CB8AC3E}">
        <p14:creationId xmlns:p14="http://schemas.microsoft.com/office/powerpoint/2010/main" val="132196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2" y="851729"/>
            <a:ext cx="9601196" cy="1303867"/>
          </a:xfrm>
        </p:spPr>
        <p:txBody>
          <a:bodyPr>
            <a:normAutofit fontScale="90000"/>
          </a:bodyPr>
          <a:lstStyle/>
          <a:p>
            <a:r>
              <a:rPr lang="es-CL" dirty="0" smtClean="0"/>
              <a:t>Pausa, mirar no es observar…cada uno tiene su propio cristal</a:t>
            </a:r>
            <a:endParaRPr lang="en-US" dirty="0"/>
          </a:p>
        </p:txBody>
      </p:sp>
      <p:pic>
        <p:nvPicPr>
          <p:cNvPr id="1026" name="Picture 2" descr="La sonrisa de las alas flameantes de Joan Miro (1893-1983, Spain) |  Grabados De Calid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2640" y="2155596"/>
            <a:ext cx="5488914" cy="41029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rot="1341969">
            <a:off x="1006290" y="2148085"/>
            <a:ext cx="5089263" cy="4247317"/>
          </a:xfrm>
          <a:prstGeom prst="rect">
            <a:avLst/>
          </a:prstGeom>
          <a:solidFill>
            <a:srgbClr val="FF0000"/>
          </a:solidFill>
        </p:spPr>
        <p:txBody>
          <a:bodyPr wrap="square" rtlCol="0">
            <a:spAutoFit/>
          </a:bodyPr>
          <a:lstStyle/>
          <a:p>
            <a:r>
              <a:rPr lang="es-CL" smtClean="0"/>
              <a:t>Y nuestros Directivos?, líderes por definción…</a:t>
            </a:r>
          </a:p>
          <a:p>
            <a:r>
              <a:rPr lang="es-CL" smtClean="0"/>
              <a:t>Quién los preparó para enfrentar esta nueva realidad?  </a:t>
            </a:r>
          </a:p>
          <a:p>
            <a:r>
              <a:rPr lang="es-CL" smtClean="0"/>
              <a:t>Atareados, desconcertados, desafiados, temerosos, sin otro camino que actuar.  Pero cuentan con las herramientas?</a:t>
            </a:r>
          </a:p>
          <a:p>
            <a:r>
              <a:rPr lang="es-CL" smtClean="0"/>
              <a:t>PRIMER PASO</a:t>
            </a:r>
          </a:p>
          <a:p>
            <a:r>
              <a:rPr lang="es-CL" smtClean="0"/>
              <a:t>Se escucha:  “hay que focalizar áreas de acción”, “debemos priorizar necesidades”, “en estos momentos lo primordial es la atención socioemocional”, “Pienso que la razón de la escuela son los aprendizajes”</a:t>
            </a:r>
          </a:p>
          <a:p>
            <a:r>
              <a:rPr lang="es-CL" smtClean="0"/>
              <a:t>SEGUNDO PASO</a:t>
            </a:r>
          </a:p>
          <a:p>
            <a:r>
              <a:rPr lang="es-CL" smtClean="0"/>
              <a:t>Todo el personal reunido de manera virtual. Las interrogantes que nos planteamos se traspasan y surge desde las bases la formación de equipos que determine necesidades en cada área y propuestas de soluciones.</a:t>
            </a:r>
          </a:p>
        </p:txBody>
      </p:sp>
    </p:spTree>
    <p:extLst>
      <p:ext uri="{BB962C8B-B14F-4D97-AF65-F5344CB8AC3E}">
        <p14:creationId xmlns:p14="http://schemas.microsoft.com/office/powerpoint/2010/main" val="40843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92667" y="643465"/>
            <a:ext cx="3793066" cy="5883123"/>
          </a:xfrm>
          <a:prstGeom prst="rect">
            <a:avLst/>
          </a:prstGeom>
        </p:spPr>
      </p:pic>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7" name="CuadroTexto 6"/>
          <p:cNvSpPr txBox="1"/>
          <p:nvPr/>
        </p:nvSpPr>
        <p:spPr>
          <a:xfrm>
            <a:off x="4741333" y="982133"/>
            <a:ext cx="5723467" cy="5262979"/>
          </a:xfrm>
          <a:prstGeom prst="rect">
            <a:avLst/>
          </a:prstGeom>
          <a:solidFill>
            <a:schemeClr val="accent5">
              <a:lumMod val="40000"/>
              <a:lumOff val="60000"/>
            </a:schemeClr>
          </a:solidFill>
        </p:spPr>
        <p:txBody>
          <a:bodyPr wrap="square" rtlCol="0">
            <a:spAutoFit/>
          </a:bodyPr>
          <a:lstStyle/>
          <a:p>
            <a:r>
              <a:rPr lang="es-CL" sz="2400" b="1" smtClean="0">
                <a:solidFill>
                  <a:srgbClr val="FFFF00"/>
                </a:solidFill>
              </a:rPr>
              <a:t>Qué nos muestra esta nueva ventana a la historia…</a:t>
            </a:r>
          </a:p>
          <a:p>
            <a:r>
              <a:rPr lang="es-CL" smtClean="0"/>
              <a:t>-Abrir espacios al diálogo y a la crítica que ayuda a salir de la crisis de manera conjunta.</a:t>
            </a:r>
          </a:p>
          <a:p>
            <a:r>
              <a:rPr lang="es-CL" smtClean="0"/>
              <a:t>-El liderago debe distribuirse</a:t>
            </a:r>
          </a:p>
          <a:p>
            <a:r>
              <a:rPr lang="es-CL" smtClean="0"/>
              <a:t>-La diversidad y la creatividad dan paso a la transformación</a:t>
            </a:r>
          </a:p>
          <a:p>
            <a:r>
              <a:rPr lang="es-CL" smtClean="0"/>
              <a:t>-Solos no podemos construir comunidad</a:t>
            </a:r>
          </a:p>
          <a:p>
            <a:r>
              <a:rPr lang="es-CL" smtClean="0"/>
              <a:t>-La tecnología es ahora</a:t>
            </a:r>
          </a:p>
          <a:p>
            <a:r>
              <a:rPr lang="es-CL" smtClean="0"/>
              <a:t>-La comunidad aprende en conjunto</a:t>
            </a:r>
          </a:p>
          <a:p>
            <a:r>
              <a:rPr lang="es-CL" smtClean="0"/>
              <a:t>-Hay que abrir paso al futuro, romper paradigmas o formas tradicioanles de hacer las cosas sin una reflexión del por qué y para qué.</a:t>
            </a:r>
          </a:p>
          <a:p>
            <a:r>
              <a:rPr lang="es-CL" smtClean="0"/>
              <a:t>-No podemos permanecer en el pasado, abrir espacios a la transfromación.</a:t>
            </a:r>
          </a:p>
          <a:p>
            <a:r>
              <a:rPr lang="es-CL" smtClean="0"/>
              <a:t>-Estamos incertos en una sociedad globalizada y no debemos resiganrnos a su deshumanización</a:t>
            </a:r>
          </a:p>
          <a:p>
            <a:r>
              <a:rPr lang="es-CL" smtClean="0"/>
              <a:t>-</a:t>
            </a:r>
            <a:r>
              <a:rPr lang="es-CL"/>
              <a:t> El liderazgo pedagógico crítico como elemento de cambio se construye de manera colectiva</a:t>
            </a:r>
            <a:r>
              <a:rPr lang="es-CL"/>
              <a:t>, </a:t>
            </a:r>
            <a:r>
              <a:rPr lang="es-CL" smtClean="0"/>
              <a:t>horizontal.</a:t>
            </a:r>
            <a:endParaRPr lang="en-US"/>
          </a:p>
        </p:txBody>
      </p:sp>
    </p:spTree>
    <p:extLst>
      <p:ext uri="{BB962C8B-B14F-4D97-AF65-F5344CB8AC3E}">
        <p14:creationId xmlns:p14="http://schemas.microsoft.com/office/powerpoint/2010/main" val="426080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l"/>
            <a:r>
              <a:rPr lang="es-CL" sz="3200" smtClean="0"/>
              <a:t>La tarea inconclusa…</a:t>
            </a:r>
            <a:endParaRPr lang="en-US"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932" y="1873971"/>
            <a:ext cx="3699526" cy="4739264"/>
          </a:xfrm>
        </p:spPr>
      </p:pic>
      <p:sp>
        <p:nvSpPr>
          <p:cNvPr id="6" name="CuadroTexto 5"/>
          <p:cNvSpPr txBox="1"/>
          <p:nvPr/>
        </p:nvSpPr>
        <p:spPr>
          <a:xfrm>
            <a:off x="5149458" y="1176865"/>
            <a:ext cx="6492240" cy="4770537"/>
          </a:xfrm>
          <a:prstGeom prst="rect">
            <a:avLst/>
          </a:prstGeom>
          <a:solidFill>
            <a:schemeClr val="accent4">
              <a:lumMod val="20000"/>
              <a:lumOff val="80000"/>
            </a:schemeClr>
          </a:solidFill>
        </p:spPr>
        <p:txBody>
          <a:bodyPr wrap="square" rtlCol="0">
            <a:spAutoFit/>
          </a:bodyPr>
          <a:lstStyle/>
          <a:p>
            <a:r>
              <a:rPr lang="es-CL" sz="1600" smtClean="0">
                <a:latin typeface="Ink Free" panose="03080402000500000000" pitchFamily="66" charset="0"/>
              </a:rPr>
              <a:t>ABRIR ESPACIOS DE PARTICIPACIÓN Y REFLEXIÓN COLECTIVA, UN ESTILO DE LIDERAZGO DISTRIBUIDO, DONDE SE POSESIONA  EN LAS PRÁCTICAS INSTALADAS EN LA ESCUELA, ES EL CAMINO QUE SE BUSCA CREAR EN LA CULTURA ESCOLAR.  EL VALOR DE TODOS Y CADA UNO DE LOS PARTICIPANTES.  DONDE LA CREATIVIDAD, INNOVACIÓN, PROPUESTAS DE TRANSFORMACIÓN PERMITAN ROMPER PARADIGMAS Y MARCAR UN SELLO DE LIBERTAD, EN EL QUE LA CRÍTICA SEA UNA ISNTANCIA DE GENERAR DIÁLOGOS, ASUMIR POSTURAS Y GENERAR NUEVOS ESCENARIOS QUE NOS CONDUZCAN HACIA SUEÑOS, UTOPÍAS Y RIESGOS QUE NOS LLEVEN DE MANERA PARTICIPATIVA A LA CREACIÓN DE UNA NUEVA ESCUELA, DIVERSA, IRREVERENTE A LO ESTABLECIDO, REVOLUCIONARIA EN NEUVAS IDEAS CONSTRUIDA DESDE LA PARTICIPACIÓN INDIVIDUAL Y/O COLECTIVA DE QUIENES LA COSNFORMAN, DONDE LAS RELACIONES DE COLABORACIÓN EXISTEN POR SOBRE LAS RELACIONES DE COMPETENCIA. UNA ESCUELA LIBRE, ABIERTA A GENERAR Y CO-CONSTRUIR CONOCIMEINTO A PARTIR DE LA MIRADA CRÍTICO-CONSTRUCTIVA.</a:t>
            </a:r>
            <a:endParaRPr lang="en-US" sz="1600">
              <a:latin typeface="Ink Free" panose="03080402000500000000" pitchFamily="66" charset="0"/>
            </a:endParaRPr>
          </a:p>
        </p:txBody>
      </p:sp>
    </p:spTree>
    <p:extLst>
      <p:ext uri="{BB962C8B-B14F-4D97-AF65-F5344CB8AC3E}">
        <p14:creationId xmlns:p14="http://schemas.microsoft.com/office/powerpoint/2010/main" val="2248294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mtClean="0"/>
              <a:t>Se te interesa la Pedagogía crítica </a:t>
            </a:r>
            <a:endParaRPr lang="en-US" dirty="0"/>
          </a:p>
        </p:txBody>
      </p:sp>
      <p:pic>
        <p:nvPicPr>
          <p:cNvPr id="54" name="Marcador de contenido 53"/>
          <p:cNvPicPr>
            <a:picLocks noGrp="1" noChangeAspect="1"/>
          </p:cNvPicPr>
          <p:nvPr>
            <p:ph idx="1"/>
          </p:nvPr>
        </p:nvPicPr>
        <p:blipFill>
          <a:blip r:embed="rId2"/>
          <a:stretch>
            <a:fillRect/>
          </a:stretch>
        </p:blipFill>
        <p:spPr>
          <a:xfrm rot="19952553">
            <a:off x="2351784" y="2700147"/>
            <a:ext cx="2153817" cy="3317875"/>
          </a:xfrm>
          <a:prstGeom prst="rect">
            <a:avLst/>
          </a:prstGeom>
        </p:spPr>
      </p:pic>
      <p:pic>
        <p:nvPicPr>
          <p:cNvPr id="55" name="Imagen 54">
            <a:hlinkClick r:id="rId3"/>
          </p:cNvPr>
          <p:cNvPicPr>
            <a:picLocks noChangeAspect="1"/>
          </p:cNvPicPr>
          <p:nvPr/>
        </p:nvPicPr>
        <p:blipFill>
          <a:blip r:embed="rId4"/>
          <a:stretch>
            <a:fillRect/>
          </a:stretch>
        </p:blipFill>
        <p:spPr>
          <a:xfrm>
            <a:off x="6747809" y="2390469"/>
            <a:ext cx="2505075" cy="391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extrusionH="76200">
            <a:bevelT prst="relaxedInset"/>
            <a:extrusionClr>
              <a:schemeClr val="accent2">
                <a:lumMod val="40000"/>
                <a:lumOff val="60000"/>
              </a:schemeClr>
            </a:extrusionClr>
          </a:sp3d>
        </p:spPr>
      </p:pic>
      <p:sp>
        <p:nvSpPr>
          <p:cNvPr id="56" name="Flecha abajo 55"/>
          <p:cNvSpPr/>
          <p:nvPr/>
        </p:nvSpPr>
        <p:spPr>
          <a:xfrm>
            <a:off x="9872133" y="1667933"/>
            <a:ext cx="381000" cy="58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61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s-CL" dirty="0" smtClean="0"/>
              <a:t>MIEDO – DUDA - ACCIÓN</a:t>
            </a:r>
            <a:endParaRPr lang="en-US" dirty="0"/>
          </a:p>
        </p:txBody>
      </p:sp>
      <p:sp>
        <p:nvSpPr>
          <p:cNvPr id="3" name="Marcador de contenido 2"/>
          <p:cNvSpPr>
            <a:spLocks noGrp="1"/>
          </p:cNvSpPr>
          <p:nvPr>
            <p:ph idx="1"/>
          </p:nvPr>
        </p:nvSpPr>
        <p:spPr/>
        <p:txBody>
          <a:bodyPr>
            <a:normAutofit fontScale="92500" lnSpcReduction="20000"/>
          </a:bodyPr>
          <a:lstStyle/>
          <a:p>
            <a:r>
              <a:rPr lang="es-CL" smtClean="0"/>
              <a:t>¿Cuál debe ser la escuela de hoy? y ¿Cuál el desafío de sus integrantes?</a:t>
            </a:r>
          </a:p>
          <a:p>
            <a:r>
              <a:rPr lang="es-CL" smtClean="0"/>
              <a:t>¿</a:t>
            </a:r>
            <a:r>
              <a:rPr lang="es-CL" dirty="0" smtClean="0"/>
              <a:t>Cómo se gestiona el liderazgo de una escuela en tiempos de pandemia?</a:t>
            </a:r>
          </a:p>
          <a:p>
            <a:r>
              <a:rPr lang="es-CL" dirty="0" smtClean="0"/>
              <a:t>¿Cómo </a:t>
            </a:r>
            <a:r>
              <a:rPr lang="es-CL" smtClean="0"/>
              <a:t>se concentra o distribuye </a:t>
            </a:r>
            <a:r>
              <a:rPr lang="es-CL" dirty="0" smtClean="0"/>
              <a:t>el </a:t>
            </a:r>
            <a:r>
              <a:rPr lang="es-CL" smtClean="0"/>
              <a:t>poder? ¿Quién manda y quién obedece?</a:t>
            </a:r>
            <a:endParaRPr lang="es-CL" dirty="0" smtClean="0"/>
          </a:p>
          <a:p>
            <a:r>
              <a:rPr lang="es-CL" dirty="0" smtClean="0"/>
              <a:t>¿Cómo se conectan las ideas para democratizar los espacios de participación?</a:t>
            </a:r>
          </a:p>
          <a:p>
            <a:r>
              <a:rPr lang="es-CL" dirty="0" smtClean="0"/>
              <a:t>¿Cuál es el rol de la escuela en acontecimientos de la sociedad en que está </a:t>
            </a:r>
            <a:r>
              <a:rPr lang="es-CL" smtClean="0"/>
              <a:t>inserta?</a:t>
            </a:r>
          </a:p>
          <a:p>
            <a:r>
              <a:rPr lang="es-CL" smtClean="0"/>
              <a:t>¿Cómo se establecen las prioridades? ¿Cómo se da paso a la transformación?</a:t>
            </a:r>
            <a:endParaRPr lang="es-CL" dirty="0" smtClean="0"/>
          </a:p>
          <a:p>
            <a:r>
              <a:rPr lang="es-CL" dirty="0" smtClean="0"/>
              <a:t>Parálisis, ¿Seguirá la </a:t>
            </a:r>
            <a:r>
              <a:rPr lang="es-CL" smtClean="0"/>
              <a:t>escuela existiendo como ha sido hasta ahora?</a:t>
            </a:r>
            <a:endParaRPr lang="es-CL" dirty="0" smtClean="0"/>
          </a:p>
          <a:p>
            <a:r>
              <a:rPr lang="es-CL" dirty="0" smtClean="0"/>
              <a:t>Y DESPUÉS </a:t>
            </a:r>
            <a:r>
              <a:rPr lang="es-CL" smtClean="0"/>
              <a:t>QUÉ?...  Las respuestas a estas interrogantes las construyes tú</a:t>
            </a:r>
            <a:endParaRPr lang="es-CL" dirty="0" smtClean="0"/>
          </a:p>
        </p:txBody>
      </p:sp>
    </p:spTree>
    <p:extLst>
      <p:ext uri="{BB962C8B-B14F-4D97-AF65-F5344CB8AC3E}">
        <p14:creationId xmlns:p14="http://schemas.microsoft.com/office/powerpoint/2010/main" val="232489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s-CL" dirty="0" smtClean="0"/>
              <a:t>LIDERAZGO PEDAGÓGICO CRÍTICO</a:t>
            </a:r>
            <a:endParaRPr lang="en-US" dirty="0"/>
          </a:p>
        </p:txBody>
      </p:sp>
      <p:sp>
        <p:nvSpPr>
          <p:cNvPr id="3" name="Marcador de contenido 2"/>
          <p:cNvSpPr>
            <a:spLocks noGrp="1"/>
          </p:cNvSpPr>
          <p:nvPr>
            <p:ph idx="1"/>
          </p:nvPr>
        </p:nvSpPr>
        <p:spPr/>
        <p:txBody>
          <a:bodyPr>
            <a:normAutofit fontScale="77500" lnSpcReduction="20000"/>
          </a:bodyPr>
          <a:lstStyle/>
          <a:p>
            <a:r>
              <a:rPr lang="es-CL" dirty="0" smtClean="0"/>
              <a:t>Al hablar de liderazgo pedagógico crítico estamos motivando a que quienes comparten en una institución escolar mantengan una actitud de crítica y autocrítica que permita generar transformaciones e innovaciones en un mundo de cambio continuo.</a:t>
            </a:r>
          </a:p>
          <a:p>
            <a:r>
              <a:rPr lang="es-CL" dirty="0" smtClean="0"/>
              <a:t>Las grandes transformaciones suelen venir de grandes crisis.  La escuela actual no ha podido romper la brecha entre sus prácticas y las demandas de una sociedad que parece avanzar muy veloz.  Surge la palabra, el diálogo, cuestionamiento, crítica, necesidad de cambio, emancipación y transformación. El liderazgo pedagógico crítico como elemento de cambio se construye de manera colectiva, horizontal.  </a:t>
            </a:r>
          </a:p>
          <a:p>
            <a:r>
              <a:rPr lang="es-CL" dirty="0" smtClean="0"/>
              <a:t>Para generar cambios se requiere de reflexión y diálogo transversal, es decir, participativo, que desde sus miembros surja la motivación que impulse la reinvención permanente, la transformación que rompa lo establecido, lo tradicional, lo que se hace porque “siempre se ha hecho”.  El liderazgo pedagógico debe estar construido desde el esfuerzo colectivo.</a:t>
            </a:r>
          </a:p>
          <a:p>
            <a:endParaRPr lang="en-US" dirty="0"/>
          </a:p>
        </p:txBody>
      </p:sp>
    </p:spTree>
    <p:extLst>
      <p:ext uri="{BB962C8B-B14F-4D97-AF65-F5344CB8AC3E}">
        <p14:creationId xmlns:p14="http://schemas.microsoft.com/office/powerpoint/2010/main" val="176669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s-CL" sz="2800" smtClean="0"/>
              <a:t>Pedagogía crítica que nos dice Paulo Freire (algo de él):  “La educación como práctica de la libertad”(1), “La naturaleza política de la educación…”(2), “Pedagogía del Oprimido” (3) </a:t>
            </a:r>
            <a:endParaRPr lang="en-US" sz="2800"/>
          </a:p>
        </p:txBody>
      </p:sp>
      <p:sp>
        <p:nvSpPr>
          <p:cNvPr id="3" name="Marcador de contenido 2"/>
          <p:cNvSpPr>
            <a:spLocks noGrp="1"/>
          </p:cNvSpPr>
          <p:nvPr>
            <p:ph idx="1"/>
          </p:nvPr>
        </p:nvSpPr>
        <p:spPr/>
        <p:txBody>
          <a:bodyPr>
            <a:normAutofit fontScale="70000" lnSpcReduction="20000"/>
          </a:bodyPr>
          <a:lstStyle/>
          <a:p>
            <a:r>
              <a:rPr lang="es-CL" smtClean="0"/>
              <a:t>“Una educación valiente, que discuta con el hombre común su derecho a esa participación.  Una ecucación que lleve al hombre a una nueva posición frente a los problemas de su tiempo y de sus espacio” (1 p.88) Un liderazgo pedagógico crítio de conribuir a que las personas de la comunidad identifiquen las problemáticas que la sujetan, esos hilos de poder que les dominan, logrando emanciparse y comprender lo que enfrentan para su posterior transformación.</a:t>
            </a:r>
          </a:p>
          <a:p>
            <a:r>
              <a:rPr lang="es-CL" smtClean="0"/>
              <a:t>“Es necesario trascender todos los tipos de educación, para alcanzar otro, uno en el que conocer y transformar la realidad son prerrequisitos recíprocos” (2 p.118)</a:t>
            </a:r>
          </a:p>
          <a:p>
            <a:r>
              <a:rPr lang="es-CL" smtClean="0"/>
              <a:t>“Si la fe en los hombres es un a priori del diálogo, la confianza se instaura en él.  La confianza va haciendo que los sujetos dialógicos vayan sintiéndose cada vez más compañeros en su pronunciacióndel mundo”. (3 p. 108)</a:t>
            </a:r>
          </a:p>
          <a:p>
            <a:r>
              <a:rPr lang="es-CL" smtClean="0"/>
              <a:t>“Lo que no se puede verificar en la práxis revolucionaria es la división baseurda entre la práxis del liderazgo y aquella de las masas oprimidas, de tl forma que la acción de las últimas se reduzca a penas a aceptar las determinaciones del liderazgo” (3 p.161)</a:t>
            </a:r>
          </a:p>
          <a:p>
            <a:endParaRPr lang="es-CL" smtClean="0"/>
          </a:p>
          <a:p>
            <a:endParaRPr lang="es-CL" smtClean="0"/>
          </a:p>
          <a:p>
            <a:endParaRPr lang="es-CL" smtClean="0"/>
          </a:p>
          <a:p>
            <a:endParaRPr lang="en-US"/>
          </a:p>
        </p:txBody>
      </p:sp>
    </p:spTree>
    <p:extLst>
      <p:ext uri="{BB962C8B-B14F-4D97-AF65-F5344CB8AC3E}">
        <p14:creationId xmlns:p14="http://schemas.microsoft.com/office/powerpoint/2010/main" val="400451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s-CL" smtClean="0"/>
              <a:t>NOTAS de: “La profesión docente”, Manuel Castillo, 2010</a:t>
            </a:r>
            <a:endParaRPr lang="en-US" dirty="0"/>
          </a:p>
        </p:txBody>
      </p:sp>
      <p:sp>
        <p:nvSpPr>
          <p:cNvPr id="3" name="Marcador de contenido 2"/>
          <p:cNvSpPr>
            <a:spLocks noGrp="1"/>
          </p:cNvSpPr>
          <p:nvPr>
            <p:ph idx="1"/>
          </p:nvPr>
        </p:nvSpPr>
        <p:spPr/>
        <p:txBody>
          <a:bodyPr>
            <a:normAutofit fontScale="92500" lnSpcReduction="20000"/>
          </a:bodyPr>
          <a:lstStyle/>
          <a:p>
            <a:r>
              <a:rPr lang="es-CL" smtClean="0"/>
              <a:t>Competncias o características del desempeño docente:</a:t>
            </a:r>
          </a:p>
          <a:p>
            <a:r>
              <a:rPr lang="es-CL" smtClean="0"/>
              <a:t>Entre las comptencias que menciona está el conocimeinto pedagógico y disciplinario, organización de contenido, nuevas tecnologías de la comunicación e información, competencias éticas y competencias sociales en el acción educativa: “Para un análisis acerca  del rol social de la acción docente, lo plantearé desde los conceptos de un grupo de pensadores de la escuela de Frankfurt, todos ellos interesados em crear una sociedad más justa, transformando a las personas para que estén en una posición de mayor control sobre sus vidas…  Objetivo que puede alcanzarse únicamente mediante la emancipación, proceso a tavés del cual las personas se constituyen en sujetos capaces de transformar por sus propios medios sus circunstancias,  nombrada como “Teoría crítica”.                           P. 906</a:t>
            </a:r>
            <a:endParaRPr lang="en-US"/>
          </a:p>
        </p:txBody>
      </p:sp>
    </p:spTree>
    <p:extLst>
      <p:ext uri="{BB962C8B-B14F-4D97-AF65-F5344CB8AC3E}">
        <p14:creationId xmlns:p14="http://schemas.microsoft.com/office/powerpoint/2010/main" val="203237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s-CL" smtClean="0"/>
              <a:t>Algunas ideas de:  </a:t>
            </a:r>
            <a:r>
              <a:rPr lang="es-CL" dirty="0" smtClean="0"/>
              <a:t>“Alumnos libres”, Miguel Ángel </a:t>
            </a:r>
            <a:r>
              <a:rPr lang="es-CL" dirty="0" err="1" smtClean="0"/>
              <a:t>Furlán</a:t>
            </a:r>
            <a:endParaRPr lang="en-US" dirty="0"/>
          </a:p>
        </p:txBody>
      </p:sp>
      <p:sp>
        <p:nvSpPr>
          <p:cNvPr id="3" name="Marcador de contenido 2"/>
          <p:cNvSpPr>
            <a:spLocks noGrp="1"/>
          </p:cNvSpPr>
          <p:nvPr>
            <p:ph idx="1"/>
          </p:nvPr>
        </p:nvSpPr>
        <p:spPr/>
        <p:txBody>
          <a:bodyPr>
            <a:normAutofit fontScale="85000" lnSpcReduction="20000"/>
          </a:bodyPr>
          <a:lstStyle/>
          <a:p>
            <a:pPr marL="0" indent="0">
              <a:buNone/>
            </a:pPr>
            <a:r>
              <a:rPr lang="es-CL" smtClean="0"/>
              <a:t>FURLÁN, sin ser un exponente de la pedagogía crítica, en sus escritos plantea como un hecho implícito la necesidad de ciertas prácticas que se condicen con el liderazgo pedagógico:</a:t>
            </a:r>
          </a:p>
          <a:p>
            <a:r>
              <a:rPr lang="es-CL" smtClean="0"/>
              <a:t>“…</a:t>
            </a:r>
            <a:r>
              <a:rPr lang="es-CL" dirty="0" smtClean="0"/>
              <a:t>El espacio colectivo de diálogo, reflexión y participación autogestionaria, se constituirá así en garante del surgimiento de los impasses propios de la institución, en su particularidad intransferible como organización y logro singular para la misma cuando consienta disponerse a ello como construcción transformadora…” p. 271</a:t>
            </a:r>
          </a:p>
          <a:p>
            <a:r>
              <a:rPr lang="es-CL" dirty="0" smtClean="0"/>
              <a:t>“La dimensión propia de un espacio colectivo de reflexión y análisis institucional se caracterizará por habilitar otra alternativa. Implicará una modalidad que se sostendrá principalmente en la vinculación horizontal y con autonomía entre todos los participantes, conjuntamente a la posibilidad de interrogar toda sumisión inicial a una mirada externa signada como ilusión prescriptiva” p. 276</a:t>
            </a:r>
            <a:endParaRPr lang="en-US" dirty="0"/>
          </a:p>
        </p:txBody>
      </p:sp>
    </p:spTree>
    <p:extLst>
      <p:ext uri="{BB962C8B-B14F-4D97-AF65-F5344CB8AC3E}">
        <p14:creationId xmlns:p14="http://schemas.microsoft.com/office/powerpoint/2010/main" val="334552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s-CL" smtClean="0"/>
              <a:t>Pensamientos que tejen ideas en: </a:t>
            </a:r>
            <a:r>
              <a:rPr lang="es-CL" dirty="0" smtClean="0"/>
              <a:t>La escuela y la (des)igualdad, Juan </a:t>
            </a:r>
            <a:r>
              <a:rPr lang="es-CL" dirty="0" err="1" smtClean="0"/>
              <a:t>Casassus</a:t>
            </a:r>
            <a:endParaRPr lang="en-US" dirty="0"/>
          </a:p>
        </p:txBody>
      </p:sp>
      <p:sp>
        <p:nvSpPr>
          <p:cNvPr id="3" name="Marcador de contenido 2"/>
          <p:cNvSpPr>
            <a:spLocks noGrp="1"/>
          </p:cNvSpPr>
          <p:nvPr>
            <p:ph idx="1"/>
          </p:nvPr>
        </p:nvSpPr>
        <p:spPr/>
        <p:txBody>
          <a:bodyPr>
            <a:normAutofit fontScale="92500" lnSpcReduction="10000"/>
          </a:bodyPr>
          <a:lstStyle/>
          <a:p>
            <a:pPr marL="0" indent="0">
              <a:buNone/>
            </a:pPr>
            <a:r>
              <a:rPr lang="es-CL" smtClean="0"/>
              <a:t>Párrafos de este libro de Casassus releva la importancia de espacios para el  desarrollo de la participación crítica como una necesidad contextualizadora de la vida escolar y su representatividad en la sociedad:</a:t>
            </a:r>
          </a:p>
          <a:p>
            <a:r>
              <a:rPr lang="es-CL" smtClean="0"/>
              <a:t>“</a:t>
            </a:r>
            <a:r>
              <a:rPr lang="es-CL" dirty="0" smtClean="0"/>
              <a:t>Si bien debido a la indiferencia la escuela se torna invisible y desaparece, gracias a la crítica social, aunque ella sea una crítica negativa, la escuela reaparece.</a:t>
            </a:r>
          </a:p>
          <a:p>
            <a:r>
              <a:rPr lang="es-CL" dirty="0" smtClean="0"/>
              <a:t>De esta crítica conviene desatacar dos aspectos: ella se vuelve concreta, se regionaliza y se vuelve propositiva.  La crítica deja de ser abstracta para tornarse más concreta”…</a:t>
            </a:r>
          </a:p>
          <a:p>
            <a:r>
              <a:rPr lang="es-CL" dirty="0" smtClean="0"/>
              <a:t>(P. 48)</a:t>
            </a:r>
            <a:endParaRPr lang="es-CL" dirty="0"/>
          </a:p>
        </p:txBody>
      </p:sp>
    </p:spTree>
    <p:extLst>
      <p:ext uri="{BB962C8B-B14F-4D97-AF65-F5344CB8AC3E}">
        <p14:creationId xmlns:p14="http://schemas.microsoft.com/office/powerpoint/2010/main" val="209575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l"/>
            <a:r>
              <a:rPr lang="es-CL" smtClean="0"/>
              <a:t>EDUCACCIÓN</a:t>
            </a:r>
            <a:r>
              <a:rPr lang="es-CL" dirty="0" smtClean="0"/>
              <a:t/>
            </a:r>
            <a:br>
              <a:rPr lang="es-CL" dirty="0" smtClean="0"/>
            </a:br>
            <a:r>
              <a:rPr lang="es-CL"/>
              <a:t> </a:t>
            </a:r>
            <a:r>
              <a:rPr lang="es-CL" smtClean="0"/>
              <a:t>2020 - 2021</a:t>
            </a:r>
            <a:endParaRPr lang="en-US" dirty="0"/>
          </a:p>
        </p:txBody>
      </p:sp>
      <p:pic>
        <p:nvPicPr>
          <p:cNvPr id="8" name="Marcador de contenido 7"/>
          <p:cNvPicPr>
            <a:picLocks noGrp="1" noChangeAspect="1"/>
          </p:cNvPicPr>
          <p:nvPr>
            <p:ph idx="1"/>
          </p:nvPr>
        </p:nvPicPr>
        <p:blipFill>
          <a:blip r:embed="rId2"/>
          <a:stretch>
            <a:fillRect/>
          </a:stretch>
        </p:blipFill>
        <p:spPr>
          <a:xfrm>
            <a:off x="5373253" y="740757"/>
            <a:ext cx="5523345" cy="5523345"/>
          </a:xfrm>
          <a:prstGeom prst="rect">
            <a:avLst/>
          </a:prstGeom>
        </p:spPr>
      </p:pic>
      <p:sp>
        <p:nvSpPr>
          <p:cNvPr id="9" name="CuadroTexto 8"/>
          <p:cNvSpPr txBox="1"/>
          <p:nvPr/>
        </p:nvSpPr>
        <p:spPr>
          <a:xfrm rot="21037068">
            <a:off x="1012782" y="2851370"/>
            <a:ext cx="4838357" cy="3139321"/>
          </a:xfrm>
          <a:prstGeom prst="rect">
            <a:avLst/>
          </a:prstGeom>
          <a:solidFill>
            <a:srgbClr val="FFC000"/>
          </a:solidFill>
        </p:spPr>
        <p:txBody>
          <a:bodyPr wrap="square" rtlCol="0">
            <a:spAutoFit/>
          </a:bodyPr>
          <a:lstStyle/>
          <a:p>
            <a:r>
              <a:rPr lang="es-CL" smtClean="0"/>
              <a:t>Las palabras Covid y pandemia comienzan a inundar vocabulario de nuestros entorno escolar, de los medios de comunicación, de los hospitales, de nuestras familias…</a:t>
            </a:r>
          </a:p>
          <a:p>
            <a:r>
              <a:rPr lang="es-CL" smtClean="0"/>
              <a:t>Se detiene el tiempo, nada comprendemos, se cierran las escuelas, debemos confinarnos.</a:t>
            </a:r>
          </a:p>
          <a:p>
            <a:r>
              <a:rPr lang="es-CL" smtClean="0"/>
              <a:t>Somos individuos aislados, encerrados, el miedo, las incertezas comienzan a ser nuestros acompañantes.</a:t>
            </a:r>
          </a:p>
          <a:p>
            <a:r>
              <a:rPr lang="es-CL" smtClean="0"/>
              <a:t>Y la escuela? Lugar de convivencia, socialización, preparación para la vida... ¿puede evadir, puede pausar o debe continuar?</a:t>
            </a:r>
            <a:endParaRPr lang="en-US"/>
          </a:p>
        </p:txBody>
      </p:sp>
    </p:spTree>
    <p:extLst>
      <p:ext uri="{BB962C8B-B14F-4D97-AF65-F5344CB8AC3E}">
        <p14:creationId xmlns:p14="http://schemas.microsoft.com/office/powerpoint/2010/main" val="1439163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Pablo Picasso (Pablo Ruiz Picasso) - Guernica"/>
          <p:cNvSpPr>
            <a:spLocks noGrp="1" noChangeAspect="1" noChangeArrowheads="1"/>
          </p:cNvSpPr>
          <p:nvPr>
            <p:ph type="title"/>
          </p:nvPr>
        </p:nvSpPr>
        <p:spPr bwMode="auto">
          <a:xfrm>
            <a:off x="1295402" y="1054946"/>
            <a:ext cx="9601196" cy="13038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s-CL" dirty="0" smtClean="0"/>
              <a:t>Cuando lo único que queda es el cambio…</a:t>
            </a:r>
            <a:endParaRPr lang="en-US" dirty="0"/>
          </a:p>
        </p:txBody>
      </p:sp>
      <p:pic>
        <p:nvPicPr>
          <p:cNvPr id="2056" name="Picture 8" descr="Amazon.com: Póster artístico del Museo Buyartforless Guernica 1937 de Pablo  Picasso (18x8) : Hogar y Coc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462" y="1634065"/>
            <a:ext cx="9444976" cy="425632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rot="1458861">
            <a:off x="6961502" y="2172820"/>
            <a:ext cx="4572000" cy="4247317"/>
          </a:xfrm>
          <a:prstGeom prst="rect">
            <a:avLst/>
          </a:prstGeom>
          <a:solidFill>
            <a:schemeClr val="accent2">
              <a:lumMod val="60000"/>
              <a:lumOff val="40000"/>
            </a:schemeClr>
          </a:solidFill>
        </p:spPr>
        <p:txBody>
          <a:bodyPr wrap="square" rtlCol="0">
            <a:spAutoFit/>
          </a:bodyPr>
          <a:lstStyle/>
          <a:p>
            <a:r>
              <a:rPr lang="es-CL" smtClean="0"/>
              <a:t>La escuela comienza a salir de la parálisis.  Extraño… cómo podemos comunicarnos sin estar físicamente?  </a:t>
            </a:r>
          </a:p>
          <a:p>
            <a:r>
              <a:rPr lang="es-CL" smtClean="0"/>
              <a:t>Surge la acción: comienzan a activarse los integantes de la comunidad, aparece el wathsap como medio de comunicación inmediata, otros proponen crear un Facebook para generar comunicación con toda la comunidad.</a:t>
            </a:r>
          </a:p>
          <a:p>
            <a:r>
              <a:rPr lang="es-CL" smtClean="0"/>
              <a:t>Llega el profesor con manejo de la tecnología a enseñarnos el uso de platafomas virtuales… ohhh, volvemos a encontrarnos cara a cara, aunque sea a través de una pantalla.  Felices!!! Podemos dialogar, opinar, dar ideas, compartir, discentir, hacer propuestas y finalmente llegar a acuerdos</a:t>
            </a:r>
            <a:endParaRPr lang="en-US"/>
          </a:p>
        </p:txBody>
      </p:sp>
    </p:spTree>
    <p:extLst>
      <p:ext uri="{BB962C8B-B14F-4D97-AF65-F5344CB8AC3E}">
        <p14:creationId xmlns:p14="http://schemas.microsoft.com/office/powerpoint/2010/main" val="28844923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33409</TotalTime>
  <Words>1612</Words>
  <Application>Microsoft Office PowerPoint</Application>
  <PresentationFormat>Panorámica</PresentationFormat>
  <Paragraphs>66</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Garamond</vt:lpstr>
      <vt:lpstr>Ink Free</vt:lpstr>
      <vt:lpstr>Orgánico</vt:lpstr>
      <vt:lpstr>¿Está la escuela actual en crisis?</vt:lpstr>
      <vt:lpstr>MIEDO – DUDA - ACCIÓN</vt:lpstr>
      <vt:lpstr>LIDERAZGO PEDAGÓGICO CRÍTICO</vt:lpstr>
      <vt:lpstr>Pedagogía crítica que nos dice Paulo Freire (algo de él):  “La educación como práctica de la libertad”(1), “La naturaleza política de la educación…”(2), “Pedagogía del Oprimido” (3) </vt:lpstr>
      <vt:lpstr>NOTAS de: “La profesión docente”, Manuel Castillo, 2010</vt:lpstr>
      <vt:lpstr>Algunas ideas de:  “Alumnos libres”, Miguel Ángel Furlán</vt:lpstr>
      <vt:lpstr>Pensamientos que tejen ideas en: La escuela y la (des)igualdad, Juan Casassus</vt:lpstr>
      <vt:lpstr>EDUCACCIÓN  2020 - 2021</vt:lpstr>
      <vt:lpstr>Cuando lo único que queda es el cambio…</vt:lpstr>
      <vt:lpstr>Pausa, mirar no es observar…cada uno tiene su propio cristal</vt:lpstr>
      <vt:lpstr>Presentación de PowerPoint</vt:lpstr>
      <vt:lpstr>La tarea inconclusa…</vt:lpstr>
      <vt:lpstr>Se te interesa la Pedagogía crítica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Liderazgo en pandemia</dc:title>
  <dc:creator>maria quiñones</dc:creator>
  <cp:lastModifiedBy>maria quiñones</cp:lastModifiedBy>
  <cp:revision>46</cp:revision>
  <dcterms:created xsi:type="dcterms:W3CDTF">2021-10-18T01:21:59Z</dcterms:created>
  <dcterms:modified xsi:type="dcterms:W3CDTF">2021-11-10T06:11:23Z</dcterms:modified>
</cp:coreProperties>
</file>